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1" r:id="rId1"/>
  </p:sldMasterIdLst>
  <p:notesMasterIdLst>
    <p:notesMasterId r:id="rId31"/>
  </p:notesMasterIdLst>
  <p:handoutMasterIdLst>
    <p:handoutMasterId r:id="rId32"/>
  </p:handoutMasterIdLst>
  <p:sldIdLst>
    <p:sldId id="702" r:id="rId2"/>
    <p:sldId id="761" r:id="rId3"/>
    <p:sldId id="763" r:id="rId4"/>
    <p:sldId id="765" r:id="rId5"/>
    <p:sldId id="766" r:id="rId6"/>
    <p:sldId id="764" r:id="rId7"/>
    <p:sldId id="767" r:id="rId8"/>
    <p:sldId id="769" r:id="rId9"/>
    <p:sldId id="768" r:id="rId10"/>
    <p:sldId id="771" r:id="rId11"/>
    <p:sldId id="772" r:id="rId12"/>
    <p:sldId id="773" r:id="rId13"/>
    <p:sldId id="774" r:id="rId14"/>
    <p:sldId id="775" r:id="rId15"/>
    <p:sldId id="776" r:id="rId16"/>
    <p:sldId id="777" r:id="rId17"/>
    <p:sldId id="760" r:id="rId18"/>
    <p:sldId id="778" r:id="rId19"/>
    <p:sldId id="779" r:id="rId20"/>
    <p:sldId id="782" r:id="rId21"/>
    <p:sldId id="780" r:id="rId22"/>
    <p:sldId id="781" r:id="rId23"/>
    <p:sldId id="783" r:id="rId24"/>
    <p:sldId id="784" r:id="rId25"/>
    <p:sldId id="785" r:id="rId26"/>
    <p:sldId id="786" r:id="rId27"/>
    <p:sldId id="787" r:id="rId28"/>
    <p:sldId id="788" r:id="rId29"/>
    <p:sldId id="750" r:id="rId3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brey-Ann Gilmore" initials="A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66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559" autoAdjust="0"/>
  </p:normalViewPr>
  <p:slideViewPr>
    <p:cSldViewPr>
      <p:cViewPr varScale="1">
        <p:scale>
          <a:sx n="60" d="100"/>
          <a:sy n="60" d="100"/>
        </p:scale>
        <p:origin x="16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notesViewPr>
    <p:cSldViewPr>
      <p:cViewPr varScale="1">
        <p:scale>
          <a:sx n="86" d="100"/>
          <a:sy n="86" d="100"/>
        </p:scale>
        <p:origin x="-1926" y="-78"/>
      </p:cViewPr>
      <p:guideLst>
        <p:guide orient="horz" pos="2909"/>
        <p:guide pos="218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defTabSz="9206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2" y="2"/>
            <a:ext cx="3037840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 defTabSz="9206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defTabSz="9206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2" y="877411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 defTabSz="920631">
              <a:defRPr sz="1200"/>
            </a:lvl1pPr>
          </a:lstStyle>
          <a:p>
            <a:pPr>
              <a:defRPr/>
            </a:pPr>
            <a:fld id="{32B94A9F-9586-402A-A170-CCA2A5134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4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defTabSz="9206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2" y="2"/>
            <a:ext cx="3037840" cy="4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>
            <a:lvl1pPr algn="r" defTabSz="9206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387853"/>
            <a:ext cx="514096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defTabSz="9206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2" y="877411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4" tIns="46027" rIns="92054" bIns="46027" numCol="1" anchor="b" anchorCtr="0" compatLnSpc="1">
            <a:prstTxWarp prst="textNoShape">
              <a:avLst/>
            </a:prstTxWarp>
          </a:bodyPr>
          <a:lstStyle>
            <a:lvl1pPr algn="r" defTabSz="920631">
              <a:defRPr sz="1200"/>
            </a:lvl1pPr>
          </a:lstStyle>
          <a:p>
            <a:pPr>
              <a:defRPr/>
            </a:pPr>
            <a:fld id="{C67B5536-7342-4511-A579-37832B0D2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28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CDBG Over Coffee. My name is Catrina Pulido and I am a Grant Coordinator with the CDBG Program. I will be walking you through Labor Standards in TDA-GO! Should you have any questions there will be time following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7955-A58F-4341-BA09-A8D5D0747E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2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Subcontractors can be added any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8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A505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initiate the MSR navigate to the Related Documents on the left sidebar menu. Then click on initiate related doc and from the dropdown menu under available documents select materials </a:t>
            </a:r>
            <a:r>
              <a:rPr lang="en-US"/>
              <a:t>and services </a:t>
            </a:r>
            <a:r>
              <a:rPr lang="en-US" dirty="0"/>
              <a:t>report. Then click create.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25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8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12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9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0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2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8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joining us this afternoon. We will now answer any questions you may have.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B5536-7342-4511-A579-37832B0D2DC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7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3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B886-8946-4D9C-BABD-17B13655BA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33A467-4077-42B4-BD64-4B370ED5E4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007C3E-3F5D-48E0-8D54-D3D400378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7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AE6785-233F-4ED1-9B95-A1331D4934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2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B2E8C-8F2B-42F6-939E-179B4C3467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16CCC6-14F3-4CE3-B8D9-9B1F218C74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04F898-55BD-4336-8C23-AFAF3D2DC9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5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490D8C-341B-4586-8F95-E644296909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652E8E-824C-4635-A0D4-26F6258DC4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AC3DBC-80C4-42C5-9205-C6C47B097F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4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B2E8C-8F2B-42F6-939E-179B4C3467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DE3553-A525-4E9F-AA24-642396A8CC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3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43D7E2-C1EB-4313-9BBF-7397D87A27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1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A53B6B-8A30-4F31-A802-687EBA151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322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Slide &lt;#&gt; of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2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07306"/>
            <a:ext cx="9144000" cy="2550695"/>
          </a:xfrm>
          <a:prstGeom prst="rect">
            <a:avLst/>
          </a:prstGeom>
          <a:solidFill>
            <a:srgbClr val="2C3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3" y="677335"/>
            <a:ext cx="8121931" cy="2616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" y="4305348"/>
            <a:ext cx="9144002" cy="61137"/>
          </a:xfrm>
          <a:prstGeom prst="rect">
            <a:avLst/>
          </a:prstGeom>
          <a:solidFill>
            <a:srgbClr val="BF99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405" tIns="19202" rIns="38405" bIns="19202" rtlCol="0" anchor="ctr"/>
          <a:lstStyle/>
          <a:p>
            <a:pPr marL="0" marR="0" lvl="0" indent="0" defTabSz="7679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334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149" y="4495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D5B52F"/>
                </a:solidFill>
                <a:latin typeface="Book Antiqua" panose="02040602050305030304" pitchFamily="18" charset="0"/>
              </a:rPr>
              <a:t>Texas Community Development Block Grant Program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D5B52F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D5B52F"/>
                </a:solidFill>
                <a:latin typeface="Book Antiqua" panose="02040602050305030304" pitchFamily="18" charset="0"/>
              </a:rPr>
              <a:t>TDA-GO Materials and Services Report</a:t>
            </a:r>
          </a:p>
        </p:txBody>
      </p:sp>
    </p:spTree>
    <p:extLst>
      <p:ext uri="{BB962C8B-B14F-4D97-AF65-F5344CB8AC3E}">
        <p14:creationId xmlns:p14="http://schemas.microsoft.com/office/powerpoint/2010/main" val="9733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3" y="208683"/>
            <a:ext cx="7162800" cy="96210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Selected Provider &amp; Process,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223" y="1257174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Attach minutes of award by local governing body.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Attach record of competitive procurement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Bid tab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A504 Small Purchase record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A508 Evaluation of Proposals (or similar)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DD5A9-7FBC-4949-A73F-7955B5303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23" y="3977968"/>
            <a:ext cx="7620000" cy="26604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994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3" y="208683"/>
            <a:ext cx="7162800" cy="96210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Selected Provider &amp; Process,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923" y="1334267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Enter key dates for the provider contract</a:t>
            </a:r>
          </a:p>
        </p:txBody>
      </p:sp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8D40AB2-E716-412D-8E4E-569D638E3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63" y="2750423"/>
            <a:ext cx="5943600" cy="2486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667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Financial Interest Disclosure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Enter Total Contract Amount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Assign Grant and Match amounts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Page will calculate local amount that exceeds match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F2089-BE4A-4D22-8C54-333F1ABDF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056" y="3429000"/>
            <a:ext cx="6108859" cy="2818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942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Financial Interest Disclosure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Enter provider information for federal reporting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Federal Tax ID number = 9 digits (not SSN)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MBE / WBE = </a:t>
            </a:r>
            <a:r>
              <a:rPr lang="en-US" sz="2300" u="sng" dirty="0"/>
              <a:t>majority</a:t>
            </a:r>
            <a:r>
              <a:rPr lang="en-US" sz="2300" dirty="0"/>
              <a:t> ownership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F1FC3-F077-4DF4-B80A-917999A99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72" y="2930989"/>
            <a:ext cx="6226523" cy="34117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974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Subcontractors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For subcontractors for a prime, complete the </a:t>
            </a:r>
            <a:r>
              <a:rPr lang="en-US" sz="2700" b="1" dirty="0"/>
              <a:t>MSR Subcontractor </a:t>
            </a:r>
            <a:r>
              <a:rPr lang="en-US" sz="2700" dirty="0"/>
              <a:t>form (left navigation bar)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Federal reporting data is </a:t>
            </a:r>
            <a:r>
              <a:rPr lang="en-US" sz="2300" u="sng" dirty="0"/>
              <a:t>required</a:t>
            </a:r>
            <a:r>
              <a:rPr lang="en-US" sz="2300" dirty="0"/>
              <a:t> for each subcontractor.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0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A5EAB-E058-40B9-B384-DEA6186B9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07" y="3124200"/>
            <a:ext cx="4909430" cy="33866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FB929A-0D09-4B94-889B-30EF758A95C6}"/>
              </a:ext>
            </a:extLst>
          </p:cNvPr>
          <p:cNvSpPr/>
          <p:nvPr/>
        </p:nvSpPr>
        <p:spPr>
          <a:xfrm>
            <a:off x="1378337" y="4190999"/>
            <a:ext cx="1288664" cy="30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Subcontractors,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735" y="1109071"/>
            <a:ext cx="7614831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Add a new subcontractor by clicking “Add” in upper right corner.  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View all subcontractor pages using the arrow icon in the left navigation bar 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Subcontractor pages may be added until MSR is complete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113B40-7582-4B44-8AEE-324BB0B73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09" y="3884540"/>
            <a:ext cx="8284369" cy="26374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2CD0F0-1FB6-4DD9-8F97-A535D3E98A54}"/>
              </a:ext>
            </a:extLst>
          </p:cNvPr>
          <p:cNvSpPr/>
          <p:nvPr/>
        </p:nvSpPr>
        <p:spPr>
          <a:xfrm>
            <a:off x="1456669" y="4734054"/>
            <a:ext cx="1271482" cy="628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11D685-3DEB-4BB2-94CA-807EDF5C7FFE}"/>
              </a:ext>
            </a:extLst>
          </p:cNvPr>
          <p:cNvSpPr/>
          <p:nvPr/>
        </p:nvSpPr>
        <p:spPr>
          <a:xfrm>
            <a:off x="917496" y="6105654"/>
            <a:ext cx="539173" cy="450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B929A-0D09-4B94-889B-30EF758A95C6}"/>
              </a:ext>
            </a:extLst>
          </p:cNvPr>
          <p:cNvSpPr/>
          <p:nvPr/>
        </p:nvSpPr>
        <p:spPr>
          <a:xfrm>
            <a:off x="7635678" y="4112163"/>
            <a:ext cx="402984" cy="383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Submit MSR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Using the left navigation bar, under </a:t>
            </a:r>
            <a:r>
              <a:rPr lang="en-US" sz="2700" u="sng" dirty="0"/>
              <a:t>Status Options</a:t>
            </a:r>
            <a:r>
              <a:rPr lang="en-US" sz="2700" dirty="0"/>
              <a:t>, click </a:t>
            </a:r>
            <a:r>
              <a:rPr lang="en-US" sz="2700" b="1" dirty="0"/>
              <a:t>Submit Vendor Selection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TDA staff will review and approve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Once submitted and approved, Main Form can </a:t>
            </a:r>
            <a:r>
              <a:rPr lang="en-US" sz="2700" u="sng" dirty="0"/>
              <a:t>only be revised </a:t>
            </a:r>
            <a:r>
              <a:rPr lang="en-US" sz="2700" dirty="0"/>
              <a:t>by Change Order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314D6-93FF-4C74-9827-B0AA6027D9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029"/>
          <a:stretch/>
        </p:blipFill>
        <p:spPr>
          <a:xfrm>
            <a:off x="5600565" y="3156368"/>
            <a:ext cx="2266950" cy="3474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627E-10A6-4290-960E-ED804CC87AB5}"/>
              </a:ext>
            </a:extLst>
          </p:cNvPr>
          <p:cNvSpPr/>
          <p:nvPr/>
        </p:nvSpPr>
        <p:spPr>
          <a:xfrm>
            <a:off x="5600565" y="6143127"/>
            <a:ext cx="2266950" cy="447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9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- Next Status Steps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71600"/>
            <a:ext cx="6241801" cy="5105400"/>
          </a:xfrm>
        </p:spPr>
        <p:txBody>
          <a:bodyPr>
            <a:normAutofit/>
          </a:bodyPr>
          <a:lstStyle/>
          <a:p>
            <a:pPr marL="514350" indent="-457200">
              <a:spcBef>
                <a:spcPts val="0"/>
              </a:spcBef>
              <a:buSzPct val="100000"/>
            </a:pPr>
            <a:r>
              <a:rPr lang="en-US" sz="2700" dirty="0"/>
              <a:t>To take certain actions, you </a:t>
            </a:r>
            <a:r>
              <a:rPr lang="en-US" sz="2700" u="sng" dirty="0"/>
              <a:t>must</a:t>
            </a:r>
            <a:r>
              <a:rPr lang="en-US" sz="2700" dirty="0"/>
              <a:t> change the status of the MSR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sz="2300" dirty="0"/>
              <a:t>To start a new change order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sz="2300" dirty="0"/>
              <a:t>To document a vendor contract as complete</a:t>
            </a:r>
          </a:p>
          <a:p>
            <a:pPr lvl="1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endParaRPr lang="en-US" sz="2600" dirty="0"/>
          </a:p>
          <a:p>
            <a:pPr lvl="1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42E5A-B254-4EEB-92DE-78DF80A3C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90" y="2895599"/>
            <a:ext cx="2228366" cy="37308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428118-9AEE-4523-ACA9-02A01DB14758}"/>
              </a:ext>
            </a:extLst>
          </p:cNvPr>
          <p:cNvSpPr/>
          <p:nvPr/>
        </p:nvSpPr>
        <p:spPr>
          <a:xfrm>
            <a:off x="5520490" y="5867400"/>
            <a:ext cx="2228366" cy="759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8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Change Orders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3293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For each change order, complete the MSR </a:t>
            </a:r>
            <a:r>
              <a:rPr lang="en-US" sz="2700" b="1" dirty="0"/>
              <a:t>Change Orders </a:t>
            </a:r>
            <a:r>
              <a:rPr lang="en-US" sz="2700" dirty="0"/>
              <a:t>from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0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56CBC-5A33-4697-BAB7-629DACE98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4"/>
          <a:stretch/>
        </p:blipFill>
        <p:spPr>
          <a:xfrm>
            <a:off x="152400" y="2319149"/>
            <a:ext cx="7267480" cy="42841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FB929A-0D09-4B94-889B-30EF758A95C6}"/>
              </a:ext>
            </a:extLst>
          </p:cNvPr>
          <p:cNvSpPr/>
          <p:nvPr/>
        </p:nvSpPr>
        <p:spPr>
          <a:xfrm>
            <a:off x="152401" y="3993669"/>
            <a:ext cx="1981200" cy="373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Change Orders,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3293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Complete all questions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Attach the change order document prepared by the engineer for the contract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0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F1AB8-3638-4687-AD91-B1C10B0EC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9" r="3907"/>
          <a:stretch/>
        </p:blipFill>
        <p:spPr>
          <a:xfrm>
            <a:off x="247650" y="3246118"/>
            <a:ext cx="7448550" cy="153122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0303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Initiate MSR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7315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A new MSR is required for each prime contract (services or construction)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Open the agreement to start the MSR</a:t>
            </a:r>
          </a:p>
          <a:p>
            <a:pPr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Scroll down to </a:t>
            </a:r>
            <a:r>
              <a:rPr lang="en-US" sz="2200" u="sng" dirty="0"/>
              <a:t>Related Documents </a:t>
            </a:r>
            <a:r>
              <a:rPr lang="en-US" sz="2200" dirty="0"/>
              <a:t>section and click </a:t>
            </a:r>
            <a:r>
              <a:rPr lang="en-US" sz="2200" b="1" dirty="0"/>
              <a:t>Initiate Related Document.</a:t>
            </a:r>
          </a:p>
          <a:p>
            <a:pPr lvl="2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Under </a:t>
            </a:r>
            <a:r>
              <a:rPr lang="en-US" sz="2200" u="sng" dirty="0"/>
              <a:t>Available Documents</a:t>
            </a:r>
            <a:r>
              <a:rPr lang="en-US" sz="2200" dirty="0"/>
              <a:t>, click </a:t>
            </a:r>
            <a:r>
              <a:rPr lang="en-US" sz="2200" b="1" dirty="0"/>
              <a:t>Materials and Service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3B8CB-A34A-41E6-8768-CD1343257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" y="3996983"/>
            <a:ext cx="6894195" cy="27870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627E-10A6-4290-960E-ED804CC87AB5}"/>
              </a:ext>
            </a:extLst>
          </p:cNvPr>
          <p:cNvSpPr/>
          <p:nvPr/>
        </p:nvSpPr>
        <p:spPr>
          <a:xfrm>
            <a:off x="2971800" y="5541981"/>
            <a:ext cx="397891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Change Orders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3293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Check the data entry by reviewing the </a:t>
            </a:r>
            <a:r>
              <a:rPr lang="en-US" sz="2700" b="1" dirty="0"/>
              <a:t>MSR Main </a:t>
            </a:r>
            <a:r>
              <a:rPr lang="en-US" sz="2700" dirty="0"/>
              <a:t>form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0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E9B25-D64F-4093-97F0-01B13B8EC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" y="2970173"/>
            <a:ext cx="8140160" cy="24337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FB929A-0D09-4B94-889B-30EF758A95C6}"/>
              </a:ext>
            </a:extLst>
          </p:cNvPr>
          <p:cNvSpPr/>
          <p:nvPr/>
        </p:nvSpPr>
        <p:spPr>
          <a:xfrm>
            <a:off x="4343400" y="3471599"/>
            <a:ext cx="1354532" cy="184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F4BA02-2D62-4A12-87BC-732C6F44850F}"/>
              </a:ext>
            </a:extLst>
          </p:cNvPr>
          <p:cNvSpPr/>
          <p:nvPr/>
        </p:nvSpPr>
        <p:spPr>
          <a:xfrm>
            <a:off x="63170" y="3586940"/>
            <a:ext cx="1613230" cy="47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2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Submit Change Order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Using left navigation bar, under </a:t>
            </a:r>
            <a:r>
              <a:rPr lang="en-US" sz="2700" u="sng" dirty="0"/>
              <a:t>Status Options</a:t>
            </a:r>
            <a:r>
              <a:rPr lang="en-US" sz="2700" b="1" dirty="0"/>
              <a:t>,</a:t>
            </a:r>
            <a:r>
              <a:rPr lang="en-US" sz="2700" dirty="0"/>
              <a:t> click </a:t>
            </a:r>
            <a:r>
              <a:rPr lang="en-US" sz="2700" b="1" dirty="0"/>
              <a:t>Submit Change Order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TDA staff will review and accept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Any costs not approved for the grant/match will be identified</a:t>
            </a:r>
          </a:p>
          <a:p>
            <a:pPr>
              <a:spcBef>
                <a:spcPts val="0"/>
              </a:spcBef>
              <a:buSzPct val="100000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18D76-9D19-4263-80E4-1697A2CC4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70" y="3077858"/>
            <a:ext cx="2120646" cy="3584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627E-10A6-4290-960E-ED804CC87AB5}"/>
              </a:ext>
            </a:extLst>
          </p:cNvPr>
          <p:cNvSpPr/>
          <p:nvPr/>
        </p:nvSpPr>
        <p:spPr>
          <a:xfrm>
            <a:off x="4391470" y="6214506"/>
            <a:ext cx="2120646" cy="447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- Completion Step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71600"/>
            <a:ext cx="6241801" cy="5105400"/>
          </a:xfrm>
        </p:spPr>
        <p:txBody>
          <a:bodyPr>
            <a:normAutofit/>
          </a:bodyPr>
          <a:lstStyle/>
          <a:p>
            <a:pPr marL="514350" indent="-457200">
              <a:spcBef>
                <a:spcPts val="0"/>
              </a:spcBef>
              <a:buSzPct val="100000"/>
            </a:pPr>
            <a:r>
              <a:rPr lang="en-US" sz="2700" dirty="0"/>
              <a:t>Once all information is entered, under </a:t>
            </a:r>
            <a:r>
              <a:rPr lang="en-US" sz="2700" u="sng" dirty="0"/>
              <a:t>Status Options</a:t>
            </a:r>
            <a:r>
              <a:rPr lang="en-US" sz="2700" dirty="0"/>
              <a:t>, click </a:t>
            </a:r>
            <a:r>
              <a:rPr lang="en-US" sz="2700" b="1" dirty="0"/>
              <a:t>Begin MSR Completion Report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sz="2300" dirty="0"/>
              <a:t>all change orders 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sz="2300" dirty="0"/>
              <a:t>all subcontractors</a:t>
            </a:r>
          </a:p>
          <a:p>
            <a:pPr marL="514350" indent="-457200">
              <a:spcBef>
                <a:spcPts val="0"/>
              </a:spcBef>
              <a:buSzPct val="100000"/>
            </a:pPr>
            <a:r>
              <a:rPr lang="en-US" sz="2700" dirty="0"/>
              <a:t>New pages will appear</a:t>
            </a:r>
          </a:p>
          <a:p>
            <a:pPr lvl="1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E69C47-E8CC-4EBF-9C78-0F01DC554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90" y="2840415"/>
            <a:ext cx="2228366" cy="37308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428118-9AEE-4523-ACA9-02A01DB14758}"/>
              </a:ext>
            </a:extLst>
          </p:cNvPr>
          <p:cNvSpPr/>
          <p:nvPr/>
        </p:nvSpPr>
        <p:spPr>
          <a:xfrm>
            <a:off x="5309390" y="6172200"/>
            <a:ext cx="2228366" cy="361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– Completion Step,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71600"/>
            <a:ext cx="6241801" cy="5105400"/>
          </a:xfrm>
        </p:spPr>
        <p:txBody>
          <a:bodyPr>
            <a:normAutofit/>
          </a:bodyPr>
          <a:lstStyle/>
          <a:p>
            <a:pPr marL="514350" indent="-457200">
              <a:spcBef>
                <a:spcPts val="0"/>
              </a:spcBef>
              <a:buSzPct val="100000"/>
            </a:pPr>
            <a:r>
              <a:rPr lang="en-US" sz="2700" dirty="0"/>
              <a:t>LSO must complete and certify </a:t>
            </a:r>
            <a:r>
              <a:rPr lang="en-US" sz="2700" b="1" dirty="0"/>
              <a:t>Final Wage Compliance</a:t>
            </a:r>
            <a:r>
              <a:rPr lang="en-US" sz="2700" dirty="0"/>
              <a:t> form </a:t>
            </a: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43BAD-DDA9-41D8-B8B9-E770F450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0" y="2514600"/>
            <a:ext cx="7071264" cy="3771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E23A9F-B667-4A71-B833-D084D464DB96}"/>
              </a:ext>
            </a:extLst>
          </p:cNvPr>
          <p:cNvSpPr/>
          <p:nvPr/>
        </p:nvSpPr>
        <p:spPr>
          <a:xfrm>
            <a:off x="380110" y="4048259"/>
            <a:ext cx="1829689" cy="383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2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– Completion Step,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71600"/>
            <a:ext cx="6241801" cy="5105400"/>
          </a:xfrm>
        </p:spPr>
        <p:txBody>
          <a:bodyPr>
            <a:normAutofit/>
          </a:bodyPr>
          <a:lstStyle/>
          <a:p>
            <a:pPr marL="514350" indent="-457200">
              <a:spcBef>
                <a:spcPts val="0"/>
              </a:spcBef>
              <a:buSzPct val="100000"/>
            </a:pPr>
            <a:r>
              <a:rPr lang="en-US" sz="2700" dirty="0"/>
              <a:t>Complete all fields on </a:t>
            </a:r>
            <a:r>
              <a:rPr lang="en-US" sz="2700" b="1" dirty="0"/>
              <a:t>Work Completed </a:t>
            </a:r>
            <a:r>
              <a:rPr lang="en-US" sz="2700" dirty="0"/>
              <a:t>form </a:t>
            </a:r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885BB9-CD46-4240-A451-7B2106F37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2" y="2524446"/>
            <a:ext cx="7696200" cy="3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– Completion Step,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71600"/>
            <a:ext cx="6241801" cy="5105400"/>
          </a:xfrm>
        </p:spPr>
        <p:txBody>
          <a:bodyPr>
            <a:normAutofit/>
          </a:bodyPr>
          <a:lstStyle/>
          <a:p>
            <a:pPr marL="514350" indent="-457200">
              <a:spcBef>
                <a:spcPts val="0"/>
              </a:spcBef>
              <a:buSzPct val="100000"/>
            </a:pPr>
            <a:r>
              <a:rPr lang="en-US" sz="2700" dirty="0"/>
              <a:t>Once data is entered, click the word </a:t>
            </a:r>
            <a:r>
              <a:rPr lang="en-US" sz="2700" b="1" dirty="0"/>
              <a:t>HERE</a:t>
            </a:r>
            <a:r>
              <a:rPr lang="en-US" sz="2700" dirty="0"/>
              <a:t> to generate a Certificate of Construction Completion.</a:t>
            </a:r>
          </a:p>
          <a:p>
            <a:pPr marL="514350" indent="-457200">
              <a:spcBef>
                <a:spcPts val="0"/>
              </a:spcBef>
              <a:buSzPct val="100000"/>
            </a:pPr>
            <a:r>
              <a:rPr lang="en-US" sz="2700" dirty="0"/>
              <a:t>Obtain signatures and attach COCC</a:t>
            </a:r>
          </a:p>
          <a:p>
            <a:pPr marL="514350" indent="-457200"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81796-6412-4EDC-9CDE-B297755B9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05" y="3661771"/>
            <a:ext cx="7440073" cy="10184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CBF699-B977-42DC-AF37-5A2B6B628996}"/>
              </a:ext>
            </a:extLst>
          </p:cNvPr>
          <p:cNvSpPr/>
          <p:nvPr/>
        </p:nvSpPr>
        <p:spPr>
          <a:xfrm>
            <a:off x="533400" y="3714334"/>
            <a:ext cx="333765" cy="217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8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Submit Contract Completion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5479624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Using left navigation bar, under </a:t>
            </a:r>
            <a:r>
              <a:rPr lang="en-US" sz="2700" u="sng" dirty="0"/>
              <a:t>Status Options</a:t>
            </a:r>
            <a:r>
              <a:rPr lang="en-US" sz="2700" dirty="0"/>
              <a:t>, click </a:t>
            </a:r>
            <a:r>
              <a:rPr lang="en-US" sz="2700" b="1" dirty="0"/>
              <a:t>MSR Contract Completion Submitted</a:t>
            </a:r>
            <a:r>
              <a:rPr lang="en-US" sz="2700" dirty="0"/>
              <a:t> to send to TDA for review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To </a:t>
            </a:r>
            <a:r>
              <a:rPr lang="en-US" sz="2700" i="1" dirty="0">
                <a:highlight>
                  <a:srgbClr val="FFFF00"/>
                </a:highlight>
              </a:rPr>
              <a:t>cancel</a:t>
            </a:r>
            <a:r>
              <a:rPr lang="en-US" sz="2700" dirty="0"/>
              <a:t> the completion step, click </a:t>
            </a:r>
            <a:r>
              <a:rPr lang="en-US" sz="2700" b="1" dirty="0"/>
              <a:t>MSR Vendor Selection Accepted</a:t>
            </a:r>
            <a:endParaRPr lang="en-US" sz="2700" dirty="0"/>
          </a:p>
          <a:p>
            <a:pPr>
              <a:spcBef>
                <a:spcPts val="0"/>
              </a:spcBef>
              <a:buSzPct val="100000"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DCD44-00DE-4F5F-8BB6-62AAEEB48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71706" r="625"/>
          <a:stretch/>
        </p:blipFill>
        <p:spPr>
          <a:xfrm>
            <a:off x="3261005" y="4357903"/>
            <a:ext cx="2300111" cy="15118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627E-10A6-4290-960E-ED804CC87AB5}"/>
              </a:ext>
            </a:extLst>
          </p:cNvPr>
          <p:cNvSpPr/>
          <p:nvPr/>
        </p:nvSpPr>
        <p:spPr>
          <a:xfrm>
            <a:off x="3174736" y="4890142"/>
            <a:ext cx="2386380" cy="447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6FB3D-63C5-44D9-A74F-E43679FDE182}"/>
              </a:ext>
            </a:extLst>
          </p:cNvPr>
          <p:cNvSpPr/>
          <p:nvPr/>
        </p:nvSpPr>
        <p:spPr>
          <a:xfrm>
            <a:off x="3197012" y="5426735"/>
            <a:ext cx="2386380" cy="4474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98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Helpful Tools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0866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In </a:t>
            </a:r>
            <a:r>
              <a:rPr lang="en-US" sz="2700" u="sng" dirty="0"/>
              <a:t>Related Documents </a:t>
            </a:r>
            <a:r>
              <a:rPr lang="en-US" sz="2700" dirty="0"/>
              <a:t>section, click </a:t>
            </a:r>
            <a:r>
              <a:rPr lang="en-US" sz="2700" b="1" dirty="0"/>
              <a:t>Materials and Services Report</a:t>
            </a:r>
            <a:r>
              <a:rPr lang="en-US" sz="2700" dirty="0"/>
              <a:t> for a cumulative total of funds obligated on all MSRs to date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D2BB3-C508-4623-A08F-2BE07D4CA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195691"/>
            <a:ext cx="7010400" cy="22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2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Helpful Tools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086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700" i="1" dirty="0">
                <a:solidFill>
                  <a:srgbClr val="002060"/>
                </a:solidFill>
              </a:rPr>
              <a:t>Coming Soon: MSR Report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F40CEB-8731-4955-BB68-476B14C896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50" b="22581"/>
          <a:stretch/>
        </p:blipFill>
        <p:spPr>
          <a:xfrm>
            <a:off x="282035" y="2488417"/>
            <a:ext cx="8009001" cy="17410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602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r>
              <a:rPr lang="en-US" dirty="0"/>
              <a:t>Questions?</a:t>
            </a:r>
          </a:p>
          <a:p>
            <a:pPr algn="ctr"/>
            <a:endParaRPr lang="en-US" dirty="0"/>
          </a:p>
          <a:p>
            <a:pPr algn="ctr"/>
            <a:r>
              <a:rPr lang="en-US" sz="4000" dirty="0"/>
              <a:t>CDBGReporting@TexasAgriculture.gov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4873337"/>
            <a:ext cx="9144001" cy="198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08089"/>
            <a:ext cx="5943600" cy="19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Pre-Selection Info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Complete when planning procurement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Each of the Pre-Selection fields is </a:t>
            </a:r>
            <a:r>
              <a:rPr lang="en-US" sz="2300" u="sng" dirty="0"/>
              <a:t>required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Additional fields depend on “Type of Work” selected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b="1" dirty="0"/>
              <a:t>Save</a:t>
            </a:r>
            <a:r>
              <a:rPr lang="en-US" sz="2300" dirty="0"/>
              <a:t> once complete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F6F5AC-2007-4A86-941D-E530680DA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07" y="3017407"/>
            <a:ext cx="5605068" cy="34012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218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Pre-Selection Info,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For construction MSRs, </a:t>
            </a:r>
            <a:r>
              <a:rPr lang="en-US" sz="2700" b="1" dirty="0"/>
              <a:t>Labor Standards </a:t>
            </a:r>
            <a:r>
              <a:rPr lang="en-US" sz="2700" dirty="0"/>
              <a:t>form must be completed. (Left navigation bar)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b="1" dirty="0"/>
              <a:t>Save</a:t>
            </a:r>
            <a:r>
              <a:rPr lang="en-US" sz="2300" dirty="0"/>
              <a:t> once complete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46E4FF-97AA-4FDD-961F-1C2383E7E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42" y="3041868"/>
            <a:ext cx="7315200" cy="34313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3F0EE8-295F-4D40-8E6F-02129C9459B3}"/>
              </a:ext>
            </a:extLst>
          </p:cNvPr>
          <p:cNvSpPr/>
          <p:nvPr/>
        </p:nvSpPr>
        <p:spPr>
          <a:xfrm>
            <a:off x="258142" y="4139344"/>
            <a:ext cx="158398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06993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Pre-Selection Clearance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As the procurement date nears, complete visible </a:t>
            </a:r>
            <a:r>
              <a:rPr lang="en-US" sz="2700" b="1" dirty="0"/>
              <a:t>Pre-Selection Clearance </a:t>
            </a:r>
            <a:r>
              <a:rPr lang="en-US" sz="2700" dirty="0"/>
              <a:t>fields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400" b="1" dirty="0"/>
              <a:t>Save</a:t>
            </a:r>
            <a:r>
              <a:rPr lang="en-US" sz="2400" dirty="0"/>
              <a:t> once complete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7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6CD83B-48C3-49C1-99C0-19C579044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" y="3048000"/>
            <a:ext cx="7845552" cy="2807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573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7392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Pre-Selection Clearance,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Confirmed Bid Opening/Selection Date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Sealed bid opening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Small purchase quotes due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300" dirty="0"/>
              <a:t>Service provider RFP/RFQ response due date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AF46F1-1F6E-4BE7-B5C5-1A0343620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34" y="4137563"/>
            <a:ext cx="6873132" cy="16157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151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81542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Pre-Selection Clearance,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10 Day Verification: 5-10 days </a:t>
            </a:r>
            <a:r>
              <a:rPr lang="en-US" sz="2700" i="1" dirty="0"/>
              <a:t>prior</a:t>
            </a:r>
            <a:r>
              <a:rPr lang="en-US" sz="2700" dirty="0"/>
              <a:t> to bid opening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700" dirty="0"/>
              <a:t>LSO confirmation: once wage rate is confirmed to remain in effect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E42EE-DA08-45C1-8105-8C5D43D2B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454"/>
          <a:stretch/>
        </p:blipFill>
        <p:spPr>
          <a:xfrm>
            <a:off x="1193141" y="4112163"/>
            <a:ext cx="6318250" cy="10876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75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784964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Pre-Selection Clearance, </a:t>
            </a:r>
            <a:r>
              <a:rPr lang="en-US" sz="28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cont.</a:t>
            </a:r>
            <a:endParaRPr lang="en-US" sz="3200" b="1" dirty="0">
              <a:solidFill>
                <a:srgbClr val="1E3C78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332268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Section 3 portal: </a:t>
            </a:r>
            <a:r>
              <a:rPr lang="en-US" sz="2700" i="1" dirty="0"/>
              <a:t>at least 10 days prior </a:t>
            </a:r>
            <a:r>
              <a:rPr lang="en-US" sz="2700" dirty="0"/>
              <a:t>to bid opening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>
              <a:spcBef>
                <a:spcPts val="0"/>
              </a:spcBef>
              <a:buSzPct val="100000"/>
            </a:pPr>
            <a:endParaRPr lang="en-US" dirty="0"/>
          </a:p>
          <a:p>
            <a:pPr>
              <a:spcBef>
                <a:spcPts val="0"/>
              </a:spcBef>
              <a:buSzPct val="100000"/>
            </a:pPr>
            <a:r>
              <a:rPr lang="en-US" dirty="0"/>
              <a:t>This date populates the public report of upcoming bid opportunities</a:t>
            </a:r>
            <a:endParaRPr lang="en-US" sz="3200" dirty="0"/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1CB50E-6B16-414F-AF9A-B5A0282FF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29" b="22984"/>
          <a:stretch/>
        </p:blipFill>
        <p:spPr bwMode="auto">
          <a:xfrm>
            <a:off x="763213" y="4641327"/>
            <a:ext cx="6900486" cy="194629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1DB4F-5F12-457A-AC88-467C51477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619"/>
          <a:stretch/>
        </p:blipFill>
        <p:spPr>
          <a:xfrm>
            <a:off x="763213" y="2317294"/>
            <a:ext cx="6720243" cy="7303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13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773" y="384810"/>
            <a:ext cx="6553200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  <a:latin typeface="Playfair Display" charset="0"/>
                <a:ea typeface="Playfair Display" charset="0"/>
                <a:cs typeface="Playfair Display" charset="0"/>
              </a:rPr>
              <a:t>MSR Selected Provider &amp;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140597"/>
            <a:ext cx="6553200" cy="4571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700" dirty="0"/>
              <a:t>Once vendor /provider is selected, complete fields to identify successful firm/individual</a:t>
            </a:r>
          </a:p>
          <a:p>
            <a:pPr>
              <a:spcBef>
                <a:spcPts val="0"/>
              </a:spcBef>
              <a:buSzPct val="100000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68BD9-DD3A-46F2-AA9A-3B396F3A3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79"/>
          <a:stretch/>
        </p:blipFill>
        <p:spPr>
          <a:xfrm>
            <a:off x="75766" y="3277943"/>
            <a:ext cx="7781258" cy="20420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87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44293</TotalTime>
  <Words>843</Words>
  <Application>Microsoft Office PowerPoint</Application>
  <PresentationFormat>On-screen Show (4:3)</PresentationFormat>
  <Paragraphs>147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Courier New</vt:lpstr>
      <vt:lpstr>Lato</vt:lpstr>
      <vt:lpstr>Playfair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Dept. of Agriculture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TDA</dc:creator>
  <cp:lastModifiedBy>Suzanne Barnard</cp:lastModifiedBy>
  <cp:revision>523</cp:revision>
  <cp:lastPrinted>2018-08-16T16:48:39Z</cp:lastPrinted>
  <dcterms:created xsi:type="dcterms:W3CDTF">2003-07-21T19:16:01Z</dcterms:created>
  <dcterms:modified xsi:type="dcterms:W3CDTF">2022-03-08T22:03:23Z</dcterms:modified>
</cp:coreProperties>
</file>