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201" r:id="rId2"/>
    <p:sldId id="1200" r:id="rId3"/>
    <p:sldId id="257" r:id="rId4"/>
    <p:sldId id="308" r:id="rId5"/>
    <p:sldId id="1199" r:id="rId6"/>
    <p:sldId id="119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SPCS Fiscal Year 2023 Complaints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Fiscal Year 2023 Complaints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791-484A-8563-130FD4D256F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791-484A-8563-130FD4D256F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791-484A-8563-130FD4D256F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791-484A-8563-130FD4D256F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791-484A-8563-130FD4D256F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791-484A-8563-130FD4D256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Human Exposure - 10</c:v>
                </c:pt>
                <c:pt idx="1">
                  <c:v>Misapplication - 16</c:v>
                </c:pt>
                <c:pt idx="2">
                  <c:v>Other - 27</c:v>
                </c:pt>
                <c:pt idx="3">
                  <c:v>School IPM - 1</c:v>
                </c:pt>
                <c:pt idx="4">
                  <c:v>Unlicensed Business - 41</c:v>
                </c:pt>
                <c:pt idx="5">
                  <c:v>WDIR - 5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</c:v>
                </c:pt>
                <c:pt idx="1">
                  <c:v>0.16</c:v>
                </c:pt>
                <c:pt idx="2">
                  <c:v>0.27</c:v>
                </c:pt>
                <c:pt idx="3">
                  <c:v>0.01</c:v>
                </c:pt>
                <c:pt idx="4">
                  <c:v>0.41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DE-403C-84BD-9BB96D2EB8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791-484A-8563-130FD4D256F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791-484A-8563-130FD4D256F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791-484A-8563-130FD4D256F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791-484A-8563-130FD4D256F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791-484A-8563-130FD4D256F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C791-484A-8563-130FD4D256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Human Exposure - 10</c:v>
                </c:pt>
                <c:pt idx="1">
                  <c:v>Misapplication - 16</c:v>
                </c:pt>
                <c:pt idx="2">
                  <c:v>Other - 27</c:v>
                </c:pt>
                <c:pt idx="3">
                  <c:v>School IPM - 1</c:v>
                </c:pt>
                <c:pt idx="4">
                  <c:v>Unlicensed Business - 41</c:v>
                </c:pt>
                <c:pt idx="5">
                  <c:v>WDIR - 5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2DE-403C-84BD-9BB96D2EB86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SPCS Fiscal Year 2024 Complaints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Fiscal Year 2023 Complaints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47B-4CC9-9E0A-6D0271CCC8B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47B-4CC9-9E0A-6D0271CCC8B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47B-4CC9-9E0A-6D0271CCC8BB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47B-4CC9-9E0A-6D0271CCC8BB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47B-4CC9-9E0A-6D0271CCC8BB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47B-4CC9-9E0A-6D0271CCC8BB}"/>
              </c:ext>
            </c:extLst>
          </c:dPt>
          <c:dLbls>
            <c:dLbl>
              <c:idx val="0"/>
              <c:layout>
                <c:manualLayout>
                  <c:x val="-5.9268689269303912E-2"/>
                  <c:y val="0.2182372539942608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7B-4CC9-9E0A-6D0271CCC8BB}"/>
                </c:ext>
              </c:extLst>
            </c:dLbl>
            <c:dLbl>
              <c:idx val="1"/>
              <c:layout>
                <c:manualLayout>
                  <c:x val="-0.13063583653536326"/>
                  <c:y val="0.176875906327548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7B-4CC9-9E0A-6D0271CCC8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Human Exposure - 7</c:v>
                </c:pt>
                <c:pt idx="1">
                  <c:v>Misapplication - 17</c:v>
                </c:pt>
                <c:pt idx="2">
                  <c:v>Other - 27</c:v>
                </c:pt>
                <c:pt idx="3">
                  <c:v>School IPM - 1</c:v>
                </c:pt>
                <c:pt idx="4">
                  <c:v>Unlicensed Business - 56</c:v>
                </c:pt>
                <c:pt idx="5">
                  <c:v>WDIR - 5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0.06</c:v>
                </c:pt>
                <c:pt idx="1">
                  <c:v>0.15</c:v>
                </c:pt>
                <c:pt idx="2">
                  <c:v>0.24</c:v>
                </c:pt>
                <c:pt idx="3">
                  <c:v>0.01</c:v>
                </c:pt>
                <c:pt idx="4">
                  <c:v>0.5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DE-403C-84BD-9BB96D2EB8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47B-4CC9-9E0A-6D0271CCC8B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47B-4CC9-9E0A-6D0271CCC8B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747B-4CC9-9E0A-6D0271CCC8BB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747B-4CC9-9E0A-6D0271CCC8BB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747B-4CC9-9E0A-6D0271CCC8BB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747B-4CC9-9E0A-6D0271CCC8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Human Exposure - 7</c:v>
                </c:pt>
                <c:pt idx="1">
                  <c:v>Misapplication - 17</c:v>
                </c:pt>
                <c:pt idx="2">
                  <c:v>Other - 27</c:v>
                </c:pt>
                <c:pt idx="3">
                  <c:v>School IPM - 1</c:v>
                </c:pt>
                <c:pt idx="4">
                  <c:v>Unlicensed Business - 56</c:v>
                </c:pt>
                <c:pt idx="5">
                  <c:v>WDIR - 5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2DE-403C-84BD-9BB96D2EB86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 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8</c:v>
                </c:pt>
                <c:pt idx="1">
                  <c:v>10</c:v>
                </c:pt>
                <c:pt idx="2">
                  <c:v>18</c:v>
                </c:pt>
                <c:pt idx="3">
                  <c:v>17</c:v>
                </c:pt>
                <c:pt idx="4">
                  <c:v>11</c:v>
                </c:pt>
                <c:pt idx="5">
                  <c:v>8</c:v>
                </c:pt>
                <c:pt idx="6">
                  <c:v>12</c:v>
                </c:pt>
                <c:pt idx="7">
                  <c:v>11</c:v>
                </c:pt>
                <c:pt idx="8">
                  <c:v>3</c:v>
                </c:pt>
                <c:pt idx="9">
                  <c:v>6</c:v>
                </c:pt>
                <c:pt idx="10">
                  <c:v>3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C-4D0C-9A14-2B23435676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 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6</c:v>
                </c:pt>
                <c:pt idx="1">
                  <c:v>12</c:v>
                </c:pt>
                <c:pt idx="2">
                  <c:v>11</c:v>
                </c:pt>
                <c:pt idx="3">
                  <c:v>9</c:v>
                </c:pt>
                <c:pt idx="4">
                  <c:v>15</c:v>
                </c:pt>
                <c:pt idx="5">
                  <c:v>8</c:v>
                </c:pt>
                <c:pt idx="6">
                  <c:v>11</c:v>
                </c:pt>
                <c:pt idx="7">
                  <c:v>14</c:v>
                </c:pt>
                <c:pt idx="8">
                  <c:v>6</c:v>
                </c:pt>
                <c:pt idx="9">
                  <c:v>3</c:v>
                </c:pt>
                <c:pt idx="10">
                  <c:v>10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0C-4D0C-9A14-2B23435676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 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7</c:v>
                </c:pt>
                <c:pt idx="1">
                  <c:v>6</c:v>
                </c:pt>
                <c:pt idx="2">
                  <c:v>10</c:v>
                </c:pt>
                <c:pt idx="3">
                  <c:v>15</c:v>
                </c:pt>
                <c:pt idx="4">
                  <c:v>8</c:v>
                </c:pt>
                <c:pt idx="5">
                  <c:v>11</c:v>
                </c:pt>
                <c:pt idx="6">
                  <c:v>14</c:v>
                </c:pt>
                <c:pt idx="7">
                  <c:v>14</c:v>
                </c:pt>
                <c:pt idx="8">
                  <c:v>13</c:v>
                </c:pt>
                <c:pt idx="9">
                  <c:v>15</c:v>
                </c:pt>
                <c:pt idx="10">
                  <c:v>6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0C-4D0C-9A14-2B234356763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 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3"/>
                <c:pt idx="0">
                  <c:v>9</c:v>
                </c:pt>
                <c:pt idx="1">
                  <c:v>10</c:v>
                </c:pt>
                <c:pt idx="2">
                  <c:v>18</c:v>
                </c:pt>
                <c:pt idx="3">
                  <c:v>10</c:v>
                </c:pt>
                <c:pt idx="4">
                  <c:v>19</c:v>
                </c:pt>
                <c:pt idx="5">
                  <c:v>15</c:v>
                </c:pt>
                <c:pt idx="6">
                  <c:v>9</c:v>
                </c:pt>
                <c:pt idx="7">
                  <c:v>11</c:v>
                </c:pt>
                <c:pt idx="8">
                  <c:v>10</c:v>
                </c:pt>
                <c:pt idx="9">
                  <c:v>12</c:v>
                </c:pt>
                <c:pt idx="10">
                  <c:v>11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0C-4D0C-9A14-2B234356763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 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Sheet1!$F$2:$F$14</c:f>
              <c:numCache>
                <c:formatCode>General</c:formatCode>
                <c:ptCount val="13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16</c:v>
                </c:pt>
                <c:pt idx="4">
                  <c:v>9</c:v>
                </c:pt>
                <c:pt idx="5">
                  <c:v>12</c:v>
                </c:pt>
                <c:pt idx="6">
                  <c:v>9</c:v>
                </c:pt>
                <c:pt idx="7">
                  <c:v>13</c:v>
                </c:pt>
                <c:pt idx="8">
                  <c:v>10</c:v>
                </c:pt>
                <c:pt idx="9">
                  <c:v>11</c:v>
                </c:pt>
                <c:pt idx="10">
                  <c:v>5</c:v>
                </c:pt>
                <c:pt idx="1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0C-4D0C-9A14-2B234356763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 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Sheet1!$G$2:$G$14</c:f>
              <c:numCache>
                <c:formatCode>General</c:formatCode>
                <c:ptCount val="13"/>
                <c:pt idx="0">
                  <c:v>4</c:v>
                </c:pt>
                <c:pt idx="1">
                  <c:v>16</c:v>
                </c:pt>
                <c:pt idx="2">
                  <c:v>6</c:v>
                </c:pt>
                <c:pt idx="3">
                  <c:v>9</c:v>
                </c:pt>
                <c:pt idx="4">
                  <c:v>9</c:v>
                </c:pt>
                <c:pt idx="5">
                  <c:v>13</c:v>
                </c:pt>
                <c:pt idx="6">
                  <c:v>14</c:v>
                </c:pt>
                <c:pt idx="7">
                  <c:v>7</c:v>
                </c:pt>
                <c:pt idx="8">
                  <c:v>12</c:v>
                </c:pt>
                <c:pt idx="9">
                  <c:v>10</c:v>
                </c:pt>
                <c:pt idx="10">
                  <c:v>7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F0C-4D0C-9A14-2B234356763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 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Sheet1!$H$2:$H$14</c:f>
              <c:numCache>
                <c:formatCode>General</c:formatCode>
                <c:ptCount val="13"/>
                <c:pt idx="0">
                  <c:v>8</c:v>
                </c:pt>
                <c:pt idx="1">
                  <c:v>3</c:v>
                </c:pt>
                <c:pt idx="2">
                  <c:v>10</c:v>
                </c:pt>
                <c:pt idx="3">
                  <c:v>5</c:v>
                </c:pt>
                <c:pt idx="4">
                  <c:v>7</c:v>
                </c:pt>
                <c:pt idx="5">
                  <c:v>18</c:v>
                </c:pt>
                <c:pt idx="6">
                  <c:v>11</c:v>
                </c:pt>
                <c:pt idx="7">
                  <c:v>12</c:v>
                </c:pt>
                <c:pt idx="8">
                  <c:v>5</c:v>
                </c:pt>
                <c:pt idx="9">
                  <c:v>11</c:v>
                </c:pt>
                <c:pt idx="10">
                  <c:v>3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0C-4D0C-9A14-2B234356763D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 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Sheet1!$I$2:$I$14</c:f>
              <c:numCache>
                <c:formatCode>General</c:formatCode>
                <c:ptCount val="13"/>
                <c:pt idx="0">
                  <c:v>7</c:v>
                </c:pt>
                <c:pt idx="1">
                  <c:v>7</c:v>
                </c:pt>
                <c:pt idx="2">
                  <c:v>10</c:v>
                </c:pt>
                <c:pt idx="3">
                  <c:v>8</c:v>
                </c:pt>
                <c:pt idx="4">
                  <c:v>13</c:v>
                </c:pt>
                <c:pt idx="5">
                  <c:v>13</c:v>
                </c:pt>
                <c:pt idx="6">
                  <c:v>6</c:v>
                </c:pt>
                <c:pt idx="7">
                  <c:v>10</c:v>
                </c:pt>
                <c:pt idx="8">
                  <c:v>13</c:v>
                </c:pt>
                <c:pt idx="9">
                  <c:v>10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F0C-4D0C-9A14-2B234356763D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 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Sheet1!$J$2:$J$14</c:f>
              <c:numCache>
                <c:formatCode>General</c:formatCode>
                <c:ptCount val="13"/>
                <c:pt idx="0">
                  <c:v>3</c:v>
                </c:pt>
                <c:pt idx="1">
                  <c:v>7</c:v>
                </c:pt>
                <c:pt idx="2">
                  <c:v>8</c:v>
                </c:pt>
                <c:pt idx="3">
                  <c:v>19</c:v>
                </c:pt>
                <c:pt idx="4">
                  <c:v>12</c:v>
                </c:pt>
                <c:pt idx="5">
                  <c:v>12</c:v>
                </c:pt>
                <c:pt idx="6">
                  <c:v>6</c:v>
                </c:pt>
                <c:pt idx="7">
                  <c:v>15</c:v>
                </c:pt>
                <c:pt idx="8">
                  <c:v>13</c:v>
                </c:pt>
                <c:pt idx="9">
                  <c:v>10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48-44EB-B381-04CCD23E5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17623791"/>
        <c:axId val="715699839"/>
      </c:barChart>
      <c:catAx>
        <c:axId val="717623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699839"/>
        <c:crosses val="autoZero"/>
        <c:auto val="1"/>
        <c:lblAlgn val="ctr"/>
        <c:lblOffset val="100"/>
        <c:noMultiLvlLbl val="0"/>
      </c:catAx>
      <c:valAx>
        <c:axId val="71569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623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BA125-AEAB-44E2-B99F-3CEE9817A92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8C5BE-723A-429D-B3E0-0E64F4928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5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1CADC-E955-422B-8850-58DD582AFB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80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100 complaints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1CADC-E955-422B-8850-58DD582AFB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80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complaints 113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1CADC-E955-422B-8850-58DD582AFB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80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School IPM is technically &lt;1% (.8%) indicated as 1 otherwise it doesn’t show 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66A-AC66-44D5-8273-6E825FDB28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36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November had no complaints in November FY 2023 &amp; FY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66A-AC66-44D5-8273-6E825FDB28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2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F850-3686-685A-BB03-23ABD0306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736D67-8BE2-E3BF-254A-59C135F7D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F0727-BABA-A9C3-3220-DB9F1A7C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8C63-2F8D-451D-8893-360D782C6F4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76382-BF8C-8F2C-8D3D-EDAFBFFB1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A8466-B8F8-CB6B-1A7E-9B7A59B6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86C8-19A5-4C31-81F3-C5E7295F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3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9A5BE-E135-3C85-CEEE-663A86C6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3525-CD00-A7CB-A82E-670B34174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6C623-7E90-AFDD-8819-A7E3A3ED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8C63-2F8D-451D-8893-360D782C6F4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E4687-844E-2397-4C9C-C035A4DD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BC125-C63E-7FFF-7D9B-F1EA89642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86C8-19A5-4C31-81F3-C5E7295F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8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B0EE9A-6369-6F7D-3A87-62A60B0CA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5C9A9-22D2-6FE3-F620-C0B496F96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9C6F1-DCBF-092D-A265-A28C0DFC6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8C63-2F8D-451D-8893-360D782C6F4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48EF2-9EA8-A5B5-1B31-139EEDCF4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6D70-C507-2456-5EF0-F3FDBE3E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86C8-19A5-4C31-81F3-C5E7295F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ECD0B-A059-FD54-8B06-5138DBE07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BC2A3-0848-2B4A-0755-B4C238F2E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70403-9BEC-12D3-75A4-13580C9EF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8C63-2F8D-451D-8893-360D782C6F4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206C2-7A05-4D55-DBEB-5896D294B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00934-B8A4-72B6-E381-688AD79CD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86C8-19A5-4C31-81F3-C5E7295F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0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27115-267B-DF06-BBDA-C322CABF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B365D-A2C1-96FC-627A-C0C10BAAC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52785-3A87-3E55-9592-66D553199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8C63-2F8D-451D-8893-360D782C6F4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6AA16-0131-0232-75B5-02F4BB9B6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35180-2223-1047-FCD8-21ED2CAE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86C8-19A5-4C31-81F3-C5E7295F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5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B1833-DC2B-9AD8-F102-1466F37B3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E67D-6AE4-98B6-FC1C-67A529766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96C8B-94C6-7525-3BCD-B143491D3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76986-C1C2-666F-5831-B66D7F4DC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8C63-2F8D-451D-8893-360D782C6F4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256BC-0A9E-E958-693F-E755ED291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6FFBD-05ED-041B-7471-05EB423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86C8-19A5-4C31-81F3-C5E7295F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1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774B-1FFA-F7F2-D71F-FC4496EC2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500FE-6523-839A-B609-F44CAA118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DC940-2F12-0D3A-FD51-ACD3A2EAD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FAEED-AB5E-4546-3EEF-4D451128E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C20BC5-5925-6B07-C8DC-C53F84FA7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0D1E1B-7442-F6A8-40E2-3BA032304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8C63-2F8D-451D-8893-360D782C6F4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E26DA1-BD14-63A4-A3EF-5EFCEFD3C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F54049-0E47-F49A-A065-506A2FF0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86C8-19A5-4C31-81F3-C5E7295F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5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7BDC-5032-4153-8710-6E3CBF04E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59FC-7F3E-1280-951C-3EE2077B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8C63-2F8D-451D-8893-360D782C6F4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A0AF08-8319-59CE-2FC0-A237ECAFC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0C576-0000-9E39-9855-831EAF5E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86C8-19A5-4C31-81F3-C5E7295F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0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8E0F85-2000-FDF8-EF0F-EFA03E618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8C63-2F8D-451D-8893-360D782C6F4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69DA5-E90D-EF2C-B2FB-E2C2562E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055B7-B561-3D94-227D-568F041DF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86C8-19A5-4C31-81F3-C5E7295F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3C2D5-EF45-A819-F8F3-E96F5BCC0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AE50A-62DD-6F79-424C-C4DB619CA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7E6E3-4D7B-6B86-4DA6-5483E535E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09139-D1DA-E1C8-AD79-1B8A993C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8C63-2F8D-451D-8893-360D782C6F4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C0AD4-66ED-8CCA-0F9A-4E678CADF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A6F80-C018-06F6-CBB0-7E61CB41F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86C8-19A5-4C31-81F3-C5E7295F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3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09C09-79A8-0DCF-47EC-07904B70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8B7254-96DB-BD47-26A1-DA283A20F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694ADF-20D5-D513-A853-BACE7D61C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B59B9-3775-82EE-916B-16319CF9E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8C63-2F8D-451D-8893-360D782C6F4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8FCFB-EE84-EBC0-1A6A-A42BF74BA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88297-BC5D-45AF-C449-36982D9D1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D86C8-19A5-4C31-81F3-C5E7295F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801D5-B3F3-7135-A9BE-368DB64A4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FEEFA-A8DD-8741-BB52-242397744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30045-CB9E-5C46-C3E1-BFD7063EE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238C63-2F8D-451D-8893-360D782C6F4F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20ADA-50C7-9D34-2A53-0C190C464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0F9F6-773B-CF78-DA98-786C0CAB8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2D86C8-19A5-4C31-81F3-C5E7295F7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5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78F10-DB85-C441-E1C9-B624CE92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sz="4400" dirty="0"/>
              <a:t>SPCS FY 2022(107) Complaints Received</a:t>
            </a:r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37AEB40-44A6-38FA-8409-BEE6D2BB3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8" y="-22658"/>
            <a:ext cx="6334315" cy="633431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BD8A30-BD61-F830-13AB-7B3EFEC7F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204" y="2206936"/>
            <a:ext cx="5127172" cy="367018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Human Exposure (12)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Misapplications (18)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Unlicensed (44)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WDIR (5)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Other (28)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Failure to Register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Termite Disclosures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Posting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Supervision/Training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5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78F10-DB85-C441-E1C9-B624CE92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205" y="255505"/>
            <a:ext cx="5127171" cy="1450757"/>
          </a:xfrm>
        </p:spPr>
        <p:txBody>
          <a:bodyPr>
            <a:normAutofit/>
          </a:bodyPr>
          <a:lstStyle/>
          <a:p>
            <a:r>
              <a:rPr lang="en-US" sz="4400" dirty="0"/>
              <a:t>SPCS FY 2023 (100) Complaints Received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BD8A30-BD61-F830-13AB-7B3EFEC7F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204" y="2206936"/>
            <a:ext cx="5127172" cy="367018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Human Exposure (10)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Misapplications (16)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Unlicensed (41)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School IPM (1)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WDIR (5)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Other (27)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Failure to Register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Termite Disclosures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Posting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Supervision/Training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35766-75BA-C3C9-47F6-1CA032891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33" y="146276"/>
            <a:ext cx="631507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09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5A9A75A-3BA2-E1BF-70FC-6CBA3ED685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5820" y="569167"/>
          <a:ext cx="10737980" cy="5607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834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78F10-DB85-C441-E1C9-B624CE92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205" y="255505"/>
            <a:ext cx="5127171" cy="1450757"/>
          </a:xfrm>
        </p:spPr>
        <p:txBody>
          <a:bodyPr>
            <a:normAutofit/>
          </a:bodyPr>
          <a:lstStyle/>
          <a:p>
            <a:r>
              <a:rPr lang="en-US" sz="4400" dirty="0"/>
              <a:t>SPCS FY 2024 (113) Complaints Received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BD8A30-BD61-F830-13AB-7B3EFEC7F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204" y="2206936"/>
            <a:ext cx="5127172" cy="367018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Human Exposure (7)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Misapplications (17)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Unlicensed (56)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School IPM (1)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WDIR (5)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Other (27)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Failure to Register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Termite Disclosures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Posting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Supervision/Training</a:t>
            </a:r>
          </a:p>
          <a:p>
            <a:endParaRPr lang="en-US" dirty="0"/>
          </a:p>
        </p:txBody>
      </p:sp>
      <p:pic>
        <p:nvPicPr>
          <p:cNvPr id="5" name="Picture 4" descr="A map of the state of texas&#10;&#10;Description automatically generated">
            <a:extLst>
              <a:ext uri="{FF2B5EF4-FFF2-40B4-BE49-F238E27FC236}">
                <a16:creationId xmlns:a16="http://schemas.microsoft.com/office/drawing/2014/main" id="{D89188D3-C7A3-0E6B-B815-9A4500CA4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2" y="255505"/>
            <a:ext cx="5779168" cy="577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3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5A9A75A-3BA2-E1BF-70FC-6CBA3ED685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5820" y="569167"/>
          <a:ext cx="10737980" cy="5607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504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832436-5A42-3518-F7EF-564C628B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SPCS Complaints By Month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1028565-F7D8-8EF7-5B7F-FAB913F5EE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7264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196</Words>
  <Application>Microsoft Office PowerPoint</Application>
  <PresentationFormat>Widescreen</PresentationFormat>
  <Paragraphs>46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Wingdings</vt:lpstr>
      <vt:lpstr>Office Theme</vt:lpstr>
      <vt:lpstr>SPCS FY 2022(107) Complaints Received</vt:lpstr>
      <vt:lpstr>SPCS FY 2023 (100) Complaints Received</vt:lpstr>
      <vt:lpstr>PowerPoint Presentation</vt:lpstr>
      <vt:lpstr>SPCS FY 2024 (113) Complaints Received</vt:lpstr>
      <vt:lpstr>PowerPoint Presentation</vt:lpstr>
      <vt:lpstr>SPCS Complaints By Month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Allison Cuellar</dc:creator>
  <cp:lastModifiedBy>Michael Kelly</cp:lastModifiedBy>
  <cp:revision>3</cp:revision>
  <dcterms:created xsi:type="dcterms:W3CDTF">2024-11-13T21:07:24Z</dcterms:created>
  <dcterms:modified xsi:type="dcterms:W3CDTF">2025-01-16T22:33:00Z</dcterms:modified>
</cp:coreProperties>
</file>